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9" r:id="rId5"/>
    <p:sldId id="258" r:id="rId6"/>
    <p:sldId id="261" r:id="rId7"/>
    <p:sldId id="269" r:id="rId8"/>
    <p:sldId id="262" r:id="rId9"/>
    <p:sldId id="263" r:id="rId10"/>
    <p:sldId id="264" r:id="rId11"/>
    <p:sldId id="265" r:id="rId12"/>
    <p:sldId id="266" r:id="rId13"/>
    <p:sldId id="268" r:id="rId14"/>
    <p:sldId id="267" r:id="rId15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Rg st="1" end="13"/>
    <p:penClr>
      <a:srgbClr val="FF0000"/>
    </p:penClr>
  </p:showPr>
  <p:clrMru>
    <a:srgbClr val="C25E26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3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gif>
</file>

<file path=ppt/media/image2.gif>
</file>

<file path=ppt/media/image3.gif>
</file>

<file path=ppt/media/image4.png>
</file>

<file path=ppt/media/image5.png>
</file>

<file path=ppt/media/image6.png>
</file>

<file path=ppt/media/image7.gif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ru-RU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Вставка рисунка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97F451CA-9E6A-4E5F-AE95-7E26AE7472E7}" type="datetimeFigureOut">
              <a:rPr lang="uk-UA" smtClean="0"/>
              <a:pPr/>
              <a:t>12.10.2016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4D97690F-2659-4962-98D4-0A7B75A021D7}" type="slidenum">
              <a:rPr lang="uk-UA" smtClean="0"/>
              <a:pPr/>
              <a:t>‹#›</a:t>
            </a:fld>
            <a:endParaRPr lang="uk-UA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9552" y="980729"/>
            <a:ext cx="7918648" cy="230425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Презентація досвіду </a:t>
            </a:r>
            <a:br>
              <a:rPr lang="uk-UA" dirty="0" smtClean="0"/>
            </a:br>
            <a:r>
              <a:rPr lang="uk-UA" dirty="0" smtClean="0"/>
              <a:t>вчителя </a:t>
            </a:r>
            <a:br>
              <a:rPr lang="uk-UA" dirty="0" smtClean="0"/>
            </a:br>
            <a:r>
              <a:rPr lang="uk-UA" dirty="0" smtClean="0"/>
              <a:t>астрономії ТА фізики</a:t>
            </a:r>
            <a:br>
              <a:rPr lang="uk-UA" dirty="0" smtClean="0"/>
            </a:br>
            <a:r>
              <a:rPr lang="uk-UA" dirty="0" err="1" smtClean="0"/>
              <a:t>Теличина</a:t>
            </a:r>
            <a:r>
              <a:rPr lang="uk-UA" dirty="0" smtClean="0"/>
              <a:t> </a:t>
            </a:r>
            <a:br>
              <a:rPr lang="uk-UA" dirty="0" smtClean="0"/>
            </a:br>
            <a:r>
              <a:rPr lang="uk-UA" dirty="0" smtClean="0"/>
              <a:t>Ігоря Михайловича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5877272"/>
            <a:ext cx="6400800" cy="792088"/>
          </a:xfrm>
        </p:spPr>
        <p:txBody>
          <a:bodyPr>
            <a:normAutofit fontScale="85000" lnSpcReduction="20000"/>
          </a:bodyPr>
          <a:lstStyle/>
          <a:p>
            <a:r>
              <a:rPr lang="uk-UA" dirty="0" smtClean="0"/>
              <a:t>ЛФМЛ </a:t>
            </a:r>
          </a:p>
          <a:p>
            <a:r>
              <a:rPr lang="uk-UA" dirty="0" smtClean="0"/>
              <a:t>2016</a:t>
            </a:r>
            <a:endParaRPr lang="uk-UA" dirty="0"/>
          </a:p>
        </p:txBody>
      </p:sp>
      <p:pic>
        <p:nvPicPr>
          <p:cNvPr id="1026" name="Picture 2" descr="C:\Users\dominus\Desktop\Імпульс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99792" y="3501008"/>
            <a:ext cx="4057650" cy="2286000"/>
          </a:xfrm>
          <a:prstGeom prst="rect">
            <a:avLst/>
          </a:prstGeom>
          <a:noFill/>
        </p:spPr>
      </p:pic>
    </p:spTree>
  </p:cSld>
  <p:clrMapOvr>
    <a:masterClrMapping/>
  </p:clrMapOvr>
  <p:transition advTm="652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908720"/>
            <a:ext cx="8075240" cy="216024"/>
          </a:xfrm>
        </p:spPr>
        <p:txBody>
          <a:bodyPr>
            <a:noAutofit/>
          </a:bodyPr>
          <a:lstStyle/>
          <a:p>
            <a:r>
              <a:rPr lang="uk-UA" sz="3400" dirty="0" smtClean="0"/>
              <a:t>Призери </a:t>
            </a:r>
            <a:r>
              <a:rPr lang="en-US" sz="3400" dirty="0" smtClean="0"/>
              <a:t>III </a:t>
            </a:r>
            <a:r>
              <a:rPr lang="uk-UA" sz="3400" dirty="0" smtClean="0"/>
              <a:t>та</a:t>
            </a:r>
            <a:r>
              <a:rPr lang="en-US" sz="3400" dirty="0" smtClean="0"/>
              <a:t> IV</a:t>
            </a:r>
            <a:r>
              <a:rPr lang="uk-UA" sz="3400" dirty="0" smtClean="0"/>
              <a:t> етапів Всеукраїнських учнівських олімпіад з астрономії та фізики</a:t>
            </a:r>
            <a:endParaRPr lang="uk-UA" sz="3400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0" y="1600200"/>
            <a:ext cx="8892480" cy="5257800"/>
          </a:xfrm>
        </p:spPr>
        <p:txBody>
          <a:bodyPr>
            <a:normAutofit fontScale="77500" lnSpcReduction="20000"/>
          </a:bodyPr>
          <a:lstStyle/>
          <a:p>
            <a:pPr algn="ctr">
              <a:buNone/>
            </a:pPr>
            <a:endParaRPr lang="uk-UA" dirty="0" smtClean="0"/>
          </a:p>
          <a:p>
            <a:pPr algn="ctr">
              <a:buNone/>
            </a:pPr>
            <a:r>
              <a:rPr lang="uk-UA" dirty="0" smtClean="0"/>
              <a:t>За  останні  5  років  переможцями  олімпіад   стали:</a:t>
            </a:r>
          </a:p>
          <a:p>
            <a:pPr algn="ctr">
              <a:buNone/>
            </a:pPr>
            <a:endParaRPr lang="uk-UA" dirty="0" smtClean="0"/>
          </a:p>
          <a:p>
            <a:pPr algn="ctr">
              <a:buNone/>
            </a:pPr>
            <a:r>
              <a:rPr lang="uk-UA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АСТРОНОМІЯ</a:t>
            </a:r>
          </a:p>
          <a:p>
            <a:pPr algn="ctr"/>
            <a:r>
              <a:rPr lang="en-US" dirty="0" smtClean="0"/>
              <a:t>III </a:t>
            </a:r>
            <a:r>
              <a:rPr lang="uk-UA" dirty="0" smtClean="0"/>
              <a:t>етап</a:t>
            </a:r>
            <a:r>
              <a:rPr lang="en-US" dirty="0" smtClean="0"/>
              <a:t> – 29 </a:t>
            </a:r>
            <a:r>
              <a:rPr lang="uk-UA" dirty="0" smtClean="0"/>
              <a:t>учнів</a:t>
            </a:r>
          </a:p>
          <a:p>
            <a:pPr algn="ctr"/>
            <a:r>
              <a:rPr lang="en-US" dirty="0" smtClean="0"/>
              <a:t>IV</a:t>
            </a:r>
            <a:r>
              <a:rPr lang="uk-UA" dirty="0" smtClean="0"/>
              <a:t> етап – 14 учнів</a:t>
            </a:r>
          </a:p>
          <a:p>
            <a:pPr algn="ctr">
              <a:buNone/>
            </a:pPr>
            <a:r>
              <a:rPr lang="uk-UA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ФІЗИКА</a:t>
            </a:r>
          </a:p>
          <a:p>
            <a:pPr algn="ctr"/>
            <a:r>
              <a:rPr lang="en-US" dirty="0" smtClean="0"/>
              <a:t>III </a:t>
            </a:r>
            <a:r>
              <a:rPr lang="uk-UA" dirty="0" smtClean="0"/>
              <a:t>етап – 25 учнів</a:t>
            </a:r>
          </a:p>
          <a:p>
            <a:pPr algn="ctr"/>
            <a:r>
              <a:rPr lang="en-US" dirty="0" smtClean="0"/>
              <a:t>IV </a:t>
            </a:r>
            <a:r>
              <a:rPr lang="uk-UA" dirty="0" smtClean="0"/>
              <a:t>етап – 6 учнів</a:t>
            </a:r>
          </a:p>
          <a:p>
            <a:pPr algn="ctr">
              <a:buNone/>
            </a:pPr>
            <a:endParaRPr lang="uk-UA" dirty="0" smtClean="0"/>
          </a:p>
          <a:p>
            <a:pPr algn="ctr">
              <a:buNone/>
            </a:pPr>
            <a:r>
              <a:rPr lang="uk-UA" dirty="0" smtClean="0"/>
              <a:t>    </a:t>
            </a:r>
            <a:r>
              <a:rPr lang="uk-UA" sz="3300" b="1" i="1" dirty="0" smtClean="0">
                <a:latin typeface="Georgia" pitchFamily="18" charset="0"/>
              </a:rPr>
              <a:t>Останні два роки Львівська область посідає </a:t>
            </a:r>
            <a:r>
              <a:rPr lang="en-US" sz="3300" b="1" i="1" dirty="0" smtClean="0">
                <a:latin typeface="Georgia" pitchFamily="18" charset="0"/>
              </a:rPr>
              <a:t>I</a:t>
            </a:r>
            <a:r>
              <a:rPr lang="uk-UA" sz="3300" b="1" i="1" dirty="0" smtClean="0">
                <a:latin typeface="Georgia" pitchFamily="18" charset="0"/>
              </a:rPr>
              <a:t> місце в рейтингу учнівських команд на Всеукраїнській олімпіаді з астрономії і у складі команди лише мої учні</a:t>
            </a:r>
          </a:p>
          <a:p>
            <a:pPr algn="ctr">
              <a:buNone/>
            </a:pPr>
            <a:endParaRPr lang="uk-UA" dirty="0" smtClean="0"/>
          </a:p>
        </p:txBody>
      </p:sp>
    </p:spTree>
  </p:cSld>
  <p:clrMapOvr>
    <a:masterClrMapping/>
  </p:clrMapOvr>
  <p:transition advTm="17582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908720"/>
            <a:ext cx="8219256" cy="72008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Переможці Всеукраїнської студентської олімпіади з астрономії та астрофізики</a:t>
            </a:r>
            <a:endParaRPr lang="uk-UA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0" y="1600200"/>
            <a:ext cx="8686800" cy="4709160"/>
          </a:xfrm>
        </p:spPr>
        <p:txBody>
          <a:bodyPr>
            <a:normAutofit/>
          </a:bodyPr>
          <a:lstStyle/>
          <a:p>
            <a:pPr algn="ctr"/>
            <a:endParaRPr lang="uk-UA" dirty="0" smtClean="0"/>
          </a:p>
          <a:p>
            <a:pPr algn="ctr"/>
            <a:r>
              <a:rPr lang="uk-UA" dirty="0" smtClean="0"/>
              <a:t>Обласний етап -  19 учнів</a:t>
            </a:r>
          </a:p>
          <a:p>
            <a:pPr algn="ctr"/>
            <a:r>
              <a:rPr lang="uk-UA" dirty="0" smtClean="0"/>
              <a:t>Всеукраїнський етап – 4 учні</a:t>
            </a:r>
          </a:p>
          <a:p>
            <a:pPr algn="ctr"/>
            <a:endParaRPr lang="uk-UA" dirty="0" smtClean="0"/>
          </a:p>
          <a:p>
            <a:pPr algn="just">
              <a:buNone/>
            </a:pPr>
            <a:r>
              <a:rPr lang="uk-UA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Georgia" pitchFamily="18" charset="0"/>
              </a:rPr>
              <a:t>         З 2012 року 11 учнів були учасниками відбору до команди України на участь у Міжнародній олімпіаді з астрономії  та на участь у Міжнародній  студентській олімпіаді з астрономії та астрофізики.</a:t>
            </a:r>
            <a:endParaRPr lang="uk-UA" sz="2400" b="1" dirty="0" smtClean="0">
              <a:solidFill>
                <a:schemeClr val="accent1">
                  <a:lumMod val="60000"/>
                  <a:lumOff val="40000"/>
                </a:schemeClr>
              </a:solidFill>
              <a:latin typeface="Georgia" pitchFamily="18" charset="0"/>
            </a:endParaRPr>
          </a:p>
        </p:txBody>
      </p:sp>
    </p:spTree>
  </p:cSld>
  <p:clrMapOvr>
    <a:masterClrMapping/>
  </p:clrMapOvr>
  <p:transition advTm="16786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Позаурочна діяльність:</a:t>
            </a:r>
            <a:endParaRPr lang="uk-UA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uk-UA" dirty="0" smtClean="0"/>
              <a:t>Голова журі олімпіади з астрономії м. Львова.</a:t>
            </a:r>
          </a:p>
          <a:p>
            <a:pPr algn="just">
              <a:buNone/>
            </a:pPr>
            <a:endParaRPr lang="uk-UA" dirty="0" smtClean="0"/>
          </a:p>
          <a:p>
            <a:pPr algn="just"/>
            <a:r>
              <a:rPr lang="uk-UA" dirty="0" smtClean="0"/>
              <a:t>Заступник голови журі обласної олімпіади з астрономії.</a:t>
            </a:r>
          </a:p>
          <a:p>
            <a:pPr algn="just">
              <a:buNone/>
            </a:pPr>
            <a:endParaRPr lang="uk-UA" dirty="0" smtClean="0"/>
          </a:p>
          <a:p>
            <a:pPr algn="just"/>
            <a:r>
              <a:rPr lang="uk-UA" dirty="0" smtClean="0"/>
              <a:t>Член журі Всеукраїнської олімпіади з астрономії.</a:t>
            </a:r>
          </a:p>
          <a:p>
            <a:pPr algn="just">
              <a:buNone/>
            </a:pPr>
            <a:endParaRPr lang="uk-UA" dirty="0" smtClean="0"/>
          </a:p>
          <a:p>
            <a:pPr algn="just"/>
            <a:r>
              <a:rPr lang="uk-UA" dirty="0" smtClean="0"/>
              <a:t>Член предметної комісії, автор задач Всеукраїнської олімпіади з астрономії.</a:t>
            </a:r>
          </a:p>
          <a:p>
            <a:pPr>
              <a:buNone/>
            </a:pPr>
            <a:endParaRPr lang="uk-UA" dirty="0" smtClean="0"/>
          </a:p>
          <a:p>
            <a:endParaRPr lang="uk-UA" dirty="0" smtClean="0"/>
          </a:p>
          <a:p>
            <a:endParaRPr lang="uk-UA" dirty="0"/>
          </a:p>
        </p:txBody>
      </p:sp>
    </p:spTree>
  </p:cSld>
  <p:clrMapOvr>
    <a:masterClrMapping/>
  </p:clrMapOvr>
  <p:transition advTm="8642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Працюючи над собою, підвищую свій науковий рівень.</a:t>
            </a:r>
            <a:endParaRPr lang="uk-UA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uk-UA" dirty="0" smtClean="0"/>
              <a:t>Автор наукових статей, зокрема «</a:t>
            </a:r>
            <a:r>
              <a:rPr lang="uk-UA" dirty="0" err="1" smtClean="0"/>
              <a:t>Electronic</a:t>
            </a:r>
            <a:r>
              <a:rPr lang="uk-UA" dirty="0" smtClean="0"/>
              <a:t> </a:t>
            </a:r>
            <a:r>
              <a:rPr lang="uk-UA" dirty="0" err="1" smtClean="0"/>
              <a:t>structure</a:t>
            </a:r>
            <a:r>
              <a:rPr lang="uk-UA" dirty="0" smtClean="0"/>
              <a:t> </a:t>
            </a:r>
            <a:r>
              <a:rPr lang="uk-UA" dirty="0" err="1" smtClean="0"/>
              <a:t>of</a:t>
            </a:r>
            <a:r>
              <a:rPr lang="uk-UA" dirty="0" smtClean="0"/>
              <a:t> YM</a:t>
            </a:r>
            <a:r>
              <a:rPr lang="uk-UA" baseline="-25000" dirty="0" smtClean="0"/>
              <a:t>2</a:t>
            </a:r>
            <a:r>
              <a:rPr lang="uk-UA" dirty="0" smtClean="0"/>
              <a:t>P</a:t>
            </a:r>
            <a:r>
              <a:rPr lang="uk-UA" baseline="-25000" dirty="0" smtClean="0"/>
              <a:t>2</a:t>
            </a:r>
            <a:r>
              <a:rPr lang="uk-UA" dirty="0" smtClean="0"/>
              <a:t> (</a:t>
            </a:r>
            <a:r>
              <a:rPr lang="uk-UA" dirty="0" err="1" smtClean="0"/>
              <a:t>M=Ni</a:t>
            </a:r>
            <a:r>
              <a:rPr lang="uk-UA" dirty="0" smtClean="0"/>
              <a:t>, </a:t>
            </a:r>
            <a:r>
              <a:rPr lang="uk-UA" dirty="0" err="1" smtClean="0"/>
              <a:t>Ru</a:t>
            </a:r>
            <a:r>
              <a:rPr lang="uk-UA" dirty="0" smtClean="0"/>
              <a:t>, </a:t>
            </a:r>
            <a:r>
              <a:rPr lang="uk-UA" dirty="0" err="1" smtClean="0"/>
              <a:t>Pd</a:t>
            </a:r>
            <a:r>
              <a:rPr lang="uk-UA" dirty="0" smtClean="0"/>
              <a:t>) </a:t>
            </a:r>
            <a:r>
              <a:rPr lang="uk-UA" dirty="0" err="1" smtClean="0"/>
              <a:t>compounds</a:t>
            </a:r>
            <a:r>
              <a:rPr lang="uk-UA" dirty="0" smtClean="0"/>
              <a:t>» у фізичному журналі «</a:t>
            </a:r>
            <a:r>
              <a:rPr lang="uk-UA" dirty="0" err="1" smtClean="0"/>
              <a:t>Journal</a:t>
            </a:r>
            <a:r>
              <a:rPr lang="uk-UA" dirty="0" smtClean="0"/>
              <a:t> </a:t>
            </a:r>
            <a:r>
              <a:rPr lang="uk-UA" dirty="0" err="1" smtClean="0"/>
              <a:t>of</a:t>
            </a:r>
            <a:r>
              <a:rPr lang="uk-UA" dirty="0" smtClean="0"/>
              <a:t> </a:t>
            </a:r>
            <a:r>
              <a:rPr lang="uk-UA" dirty="0" err="1" smtClean="0"/>
              <a:t>Allous</a:t>
            </a:r>
            <a:r>
              <a:rPr lang="uk-UA" dirty="0" smtClean="0"/>
              <a:t> </a:t>
            </a:r>
            <a:r>
              <a:rPr lang="uk-UA" dirty="0" err="1" smtClean="0"/>
              <a:t>and</a:t>
            </a:r>
            <a:r>
              <a:rPr lang="uk-UA" dirty="0" smtClean="0"/>
              <a:t> </a:t>
            </a:r>
            <a:r>
              <a:rPr lang="uk-UA" dirty="0" err="1" smtClean="0"/>
              <a:t>Compounds</a:t>
            </a:r>
            <a:r>
              <a:rPr lang="uk-UA" dirty="0" smtClean="0"/>
              <a:t>».</a:t>
            </a:r>
          </a:p>
          <a:p>
            <a:pPr algn="just"/>
            <a:r>
              <a:rPr lang="uk-UA" dirty="0" smtClean="0"/>
              <a:t>Дописувач  журналу «Світ фізики».</a:t>
            </a:r>
          </a:p>
          <a:p>
            <a:pPr>
              <a:buNone/>
            </a:pPr>
            <a:endParaRPr lang="uk-UA" dirty="0" smtClean="0"/>
          </a:p>
          <a:p>
            <a:endParaRPr lang="uk-UA" dirty="0"/>
          </a:p>
        </p:txBody>
      </p:sp>
      <p:pic>
        <p:nvPicPr>
          <p:cNvPr id="5122" name="Picture 2" descr="C:\Users\dominus\Desktop\магнітна рідина1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15816" y="4005064"/>
            <a:ext cx="4057650" cy="2219325"/>
          </a:xfrm>
          <a:prstGeom prst="rect">
            <a:avLst/>
          </a:prstGeom>
          <a:noFill/>
        </p:spPr>
      </p:pic>
    </p:spTree>
  </p:cSld>
  <p:clrMapOvr>
    <a:masterClrMapping/>
  </p:clrMapOvr>
  <p:transition advTm="12902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ВІДЗНАКИ</a:t>
            </a:r>
            <a:endParaRPr lang="uk-UA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824576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uk-UA" dirty="0" smtClean="0"/>
              <a:t>2001 р. Подяка ректора Львівського національного університету імені Івана Франка.</a:t>
            </a:r>
          </a:p>
          <a:p>
            <a:pPr algn="just"/>
            <a:r>
              <a:rPr lang="uk-UA" dirty="0" smtClean="0"/>
              <a:t>2002 р. Подяка ЛОДА.</a:t>
            </a:r>
          </a:p>
          <a:p>
            <a:pPr algn="just"/>
            <a:r>
              <a:rPr lang="uk-UA" dirty="0" smtClean="0"/>
              <a:t>2003р. – Подяка міського голови м. Львова.</a:t>
            </a:r>
          </a:p>
          <a:p>
            <a:pPr algn="just"/>
            <a:r>
              <a:rPr lang="uk-UA" dirty="0" smtClean="0"/>
              <a:t>2004 р. – Подяка Департаменту освіти і науки ЛОДА.</a:t>
            </a:r>
          </a:p>
          <a:p>
            <a:pPr algn="just"/>
            <a:r>
              <a:rPr lang="uk-UA" dirty="0" smtClean="0"/>
              <a:t>2011 р. – Почесна грамота головного управління освіти і науки Львівської облдержадміністрації за високі досягнення у підготовці переможців і призерів обласних та Всеукраїнських олімпіад з фізики</a:t>
            </a:r>
          </a:p>
          <a:p>
            <a:pPr algn="just"/>
            <a:r>
              <a:rPr lang="uk-UA" dirty="0" smtClean="0"/>
              <a:t>2012 р – подяка міського голови м. Львова.</a:t>
            </a:r>
          </a:p>
          <a:p>
            <a:pPr algn="just"/>
            <a:r>
              <a:rPr lang="uk-UA" dirty="0" smtClean="0"/>
              <a:t> 2013 р. – Почесна грамота ЛОДА</a:t>
            </a:r>
          </a:p>
          <a:p>
            <a:pPr algn="just"/>
            <a:r>
              <a:rPr lang="uk-UA" dirty="0" smtClean="0"/>
              <a:t>2014, 2015, 2016 роках – подяка ЛОДА за підготовку призерів та переможців Всеукраїнських олімпіад з фізики та астрономії.</a:t>
            </a:r>
          </a:p>
          <a:p>
            <a:endParaRPr lang="uk-UA" dirty="0"/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688672"/>
          </a:xfrm>
        </p:spPr>
        <p:txBody>
          <a:bodyPr>
            <a:normAutofit/>
          </a:bodyPr>
          <a:lstStyle/>
          <a:p>
            <a:pPr algn="just"/>
            <a:r>
              <a:rPr lang="uk-UA" dirty="0" smtClean="0"/>
              <a:t>З 1984 р. до 1991 р. навчався у Львівському національному університеті ім. І. Франка на фізичному факультеті, спеціальність фізика. </a:t>
            </a:r>
          </a:p>
          <a:p>
            <a:pPr algn="just"/>
            <a:r>
              <a:rPr lang="uk-UA" dirty="0" smtClean="0"/>
              <a:t>У 1991 р. пройшов за конкурсом на посаду вчителя Львівського фізико-математичного ліцею, де працюю вчителем фізики та астрономії до сьогодні.</a:t>
            </a:r>
          </a:p>
          <a:p>
            <a:pPr algn="just"/>
            <a:r>
              <a:rPr lang="uk-UA" dirty="0" smtClean="0"/>
              <a:t>Педагогічний стаж - 25 років.</a:t>
            </a:r>
          </a:p>
          <a:p>
            <a:pPr algn="just"/>
            <a:r>
              <a:rPr lang="uk-UA" dirty="0" smtClean="0"/>
              <a:t> Кваліфікаційна категорія - вчитель-методист. </a:t>
            </a:r>
          </a:p>
          <a:p>
            <a:pPr algn="just"/>
            <a:r>
              <a:rPr lang="uk-UA" dirty="0" smtClean="0"/>
              <a:t>У 2015 році отримав звання «Заслужений вчитель України». </a:t>
            </a:r>
            <a:endParaRPr lang="uk-UA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130026"/>
          </a:xfrm>
        </p:spPr>
        <p:txBody>
          <a:bodyPr>
            <a:normAutofit fontScale="90000"/>
          </a:bodyPr>
          <a:lstStyle/>
          <a:p>
            <a:endParaRPr lang="uk-UA" dirty="0"/>
          </a:p>
        </p:txBody>
      </p:sp>
    </p:spTree>
  </p:cSld>
  <p:clrMapOvr>
    <a:masterClrMapping/>
  </p:clrMapOvr>
  <p:transition advTm="8814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2736304"/>
          </a:xfrm>
        </p:spPr>
        <p:txBody>
          <a:bodyPr>
            <a:normAutofit/>
          </a:bodyPr>
          <a:lstStyle/>
          <a:p>
            <a:r>
              <a:rPr lang="uk-UA" sz="4200" dirty="0" smtClean="0">
                <a:solidFill>
                  <a:schemeClr val="accent1">
                    <a:lumMod val="75000"/>
                  </a:schemeClr>
                </a:solidFill>
              </a:rPr>
              <a:t>Творче кредо:</a:t>
            </a:r>
            <a:r>
              <a:rPr lang="uk-UA" sz="4200" dirty="0" smtClean="0"/>
              <a:t/>
            </a:r>
            <a:br>
              <a:rPr lang="uk-UA" sz="4200" dirty="0" smtClean="0"/>
            </a:br>
            <a:r>
              <a:rPr lang="uk-UA" sz="4200" dirty="0" smtClean="0"/>
              <a:t>«Щоденна наполеглива праця - шлях до успіху».</a:t>
            </a:r>
            <a:endParaRPr lang="uk-UA" sz="4200" dirty="0"/>
          </a:p>
        </p:txBody>
      </p:sp>
      <p:pic>
        <p:nvPicPr>
          <p:cNvPr id="3074" name="Picture 2" descr="C:\Users\dominus\Desktop\корона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71800" y="3429000"/>
            <a:ext cx="4057650" cy="2714625"/>
          </a:xfrm>
          <a:prstGeom prst="rect">
            <a:avLst/>
          </a:prstGeom>
          <a:noFill/>
        </p:spPr>
      </p:pic>
    </p:spTree>
  </p:cSld>
  <p:clrMapOvr>
    <a:masterClrMapping/>
  </p:clrMapOvr>
  <p:transition advTm="468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256624"/>
          </a:xfrm>
        </p:spPr>
        <p:txBody>
          <a:bodyPr/>
          <a:lstStyle/>
          <a:p>
            <a:pPr algn="just">
              <a:buNone/>
            </a:pPr>
            <a:endParaRPr lang="uk-UA" dirty="0" smtClean="0"/>
          </a:p>
          <a:p>
            <a:pPr algn="just"/>
            <a:r>
              <a:rPr lang="uk-UA" dirty="0" smtClean="0"/>
              <a:t>Працюючи в школі, я неодноразово ловив себе на думці, що, викладаючи ту чи іншу тему з фізики та, особливо, з астрономії за встановленою програмою кількість навчальних годин, не встигав донести до учнів багато цікавих та захоплюючих фактів.</a:t>
            </a:r>
          </a:p>
          <a:p>
            <a:pPr algn="just"/>
            <a:r>
              <a:rPr lang="uk-UA" dirty="0" smtClean="0"/>
              <a:t>З метою підвищити зацікавленість у дітей до фізики та астрономії створив для учнів своїх класів навчальні </a:t>
            </a:r>
            <a:r>
              <a:rPr lang="uk-UA" dirty="0" err="1" smtClean="0"/>
              <a:t>інтернет-блоги</a:t>
            </a:r>
            <a:r>
              <a:rPr lang="uk-UA" dirty="0" smtClean="0"/>
              <a:t>.</a:t>
            </a:r>
          </a:p>
          <a:p>
            <a:endParaRPr lang="uk-UA" dirty="0"/>
          </a:p>
        </p:txBody>
      </p:sp>
    </p:spTree>
  </p:cSld>
  <p:clrMapOvr>
    <a:masterClrMapping/>
  </p:clrMapOvr>
  <p:transition advTm="16724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404664"/>
            <a:ext cx="8291264" cy="6048672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/>
            </a:r>
            <a:br>
              <a:rPr lang="uk-UA" dirty="0" smtClean="0"/>
            </a:br>
            <a:r>
              <a:rPr lang="uk-UA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uk-UA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Знання, які не використовуються на практиці, марні.</a:t>
            </a:r>
            <a:r>
              <a:rPr lang="uk-UA" dirty="0" smtClean="0"/>
              <a:t/>
            </a:r>
            <a:br>
              <a:rPr lang="uk-UA" dirty="0" smtClean="0"/>
            </a:br>
            <a:r>
              <a:rPr lang="uk-UA" dirty="0" smtClean="0"/>
              <a:t>Цінність знань полягає в їх практичному застосуванні.</a:t>
            </a:r>
            <a:br>
              <a:rPr lang="uk-UA" dirty="0" smtClean="0"/>
            </a:br>
            <a:r>
              <a:rPr lang="uk-UA" dirty="0" smtClean="0"/>
              <a:t> </a:t>
            </a:r>
            <a:r>
              <a:rPr lang="uk-UA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Саме навчальний </a:t>
            </a:r>
            <a:r>
              <a:rPr lang="uk-UA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інтернет-блог</a:t>
            </a:r>
            <a:r>
              <a:rPr lang="uk-UA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дозволяє більш повно застосовувати свої знання та вміння на практиці та наблизитись у </a:t>
            </a:r>
            <a:r>
              <a:rPr lang="uk-UA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розв</a:t>
            </a: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’</a:t>
            </a:r>
            <a:r>
              <a:rPr lang="uk-UA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язанні</a:t>
            </a:r>
            <a:r>
              <a:rPr lang="uk-UA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цілком конкретної задачі –</a:t>
            </a:r>
            <a:br>
              <a:rPr lang="uk-UA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uk-UA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uk-UA" dirty="0" smtClean="0">
                <a:solidFill>
                  <a:srgbClr val="C25E26"/>
                </a:solidFill>
              </a:rPr>
              <a:t>підвищення ефективності навчання своїх учнів</a:t>
            </a:r>
            <a:r>
              <a:rPr lang="uk-UA" dirty="0" smtClean="0">
                <a:solidFill>
                  <a:schemeClr val="accent1">
                    <a:lumMod val="75000"/>
                  </a:schemeClr>
                </a:solidFill>
              </a:rPr>
              <a:t>. </a:t>
            </a:r>
            <a:r>
              <a:rPr lang="uk-UA" dirty="0" smtClean="0"/>
              <a:t/>
            </a:r>
            <a:br>
              <a:rPr lang="uk-UA" dirty="0" smtClean="0"/>
            </a:br>
            <a:endParaRPr lang="uk-UA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None/>
            </a:pPr>
            <a:r>
              <a:rPr lang="uk-UA" dirty="0" smtClean="0"/>
              <a:t> </a:t>
            </a:r>
          </a:p>
        </p:txBody>
      </p:sp>
    </p:spTree>
  </p:cSld>
  <p:clrMapOvr>
    <a:masterClrMapping/>
  </p:clrMapOvr>
  <p:transition advTm="16817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0"/>
            <a:ext cx="8219256" cy="1556792"/>
          </a:xfrm>
        </p:spPr>
        <p:txBody>
          <a:bodyPr>
            <a:normAutofit fontScale="90000"/>
          </a:bodyPr>
          <a:lstStyle/>
          <a:p>
            <a:r>
              <a:rPr lang="uk-UA" i="1" dirty="0" smtClean="0">
                <a:latin typeface="Georgia" pitchFamily="18" charset="0"/>
              </a:rPr>
              <a:t>Інтернет – </a:t>
            </a:r>
            <a:r>
              <a:rPr lang="uk-UA" i="1" dirty="0" err="1" smtClean="0">
                <a:latin typeface="Georgia" pitchFamily="18" charset="0"/>
              </a:rPr>
              <a:t>блоги</a:t>
            </a:r>
            <a:r>
              <a:rPr lang="uk-UA" i="1" dirty="0" smtClean="0">
                <a:latin typeface="Georgia" pitchFamily="18" charset="0"/>
              </a:rPr>
              <a:t>, які активно використовую у навчальному процесі</a:t>
            </a:r>
            <a:endParaRPr lang="uk-UA" i="1" dirty="0">
              <a:latin typeface="Georgia" pitchFamily="18" charset="0"/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700808"/>
            <a:ext cx="4657153" cy="2736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99792" y="2348880"/>
            <a:ext cx="4422237" cy="27389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27924" y="4005064"/>
            <a:ext cx="4542517" cy="2852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4" name="Picture 6" descr="C:\Users\dominus\Desktop\дисперсія.gif"/>
          <p:cNvPicPr>
            <a:picLocks noChangeAspect="1" noChangeArrowheads="1" noCrop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67544" y="4653136"/>
            <a:ext cx="3010778" cy="1872902"/>
          </a:xfrm>
          <a:prstGeom prst="rect">
            <a:avLst/>
          </a:prstGeom>
          <a:noFill/>
        </p:spPr>
      </p:pic>
    </p:spTree>
  </p:cSld>
  <p:clrMapOvr>
    <a:masterClrMapping/>
  </p:clrMapOvr>
  <p:transition advTm="6693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Навчальний </a:t>
            </a:r>
            <a:r>
              <a:rPr lang="uk-UA" dirty="0" err="1" smtClean="0"/>
              <a:t>блог</a:t>
            </a:r>
            <a:r>
              <a:rPr lang="uk-UA" dirty="0" smtClean="0"/>
              <a:t> дозволяє: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uk-UA" dirty="0" smtClean="0"/>
              <a:t>Систематично доповнювати навчальний матеріал цікавими фактами, відео-експериментами.</a:t>
            </a:r>
          </a:p>
          <a:p>
            <a:pPr algn="just"/>
            <a:r>
              <a:rPr lang="uk-UA" dirty="0" smtClean="0"/>
              <a:t>Здійснювати постійне інформування учнів та батьків.</a:t>
            </a:r>
          </a:p>
          <a:p>
            <a:pPr algn="just"/>
            <a:r>
              <a:rPr lang="uk-UA" dirty="0" smtClean="0"/>
              <a:t>Допомагати учням самостійно опрацьовувати навчальний матеріал.</a:t>
            </a:r>
          </a:p>
          <a:p>
            <a:pPr algn="just"/>
            <a:r>
              <a:rPr lang="uk-UA" dirty="0" smtClean="0"/>
              <a:t>Презентувати успіхи та досягнення учнів.</a:t>
            </a:r>
          </a:p>
          <a:p>
            <a:pPr algn="just"/>
            <a:r>
              <a:rPr lang="uk-UA" dirty="0" smtClean="0"/>
              <a:t>Під час карантину не переривати навчальний процес.</a:t>
            </a:r>
          </a:p>
          <a:p>
            <a:pPr algn="just"/>
            <a:r>
              <a:rPr lang="uk-UA" dirty="0" smtClean="0"/>
              <a:t>Підвищувати інтерес учнів до астрономії та фізики.</a:t>
            </a:r>
          </a:p>
          <a:p>
            <a:pPr algn="just"/>
            <a:r>
              <a:rPr lang="uk-UA" dirty="0" smtClean="0"/>
              <a:t>Додатково готувати учнів до астрономічних та фізичних олімпіад, конкурсів, турнірів.</a:t>
            </a:r>
          </a:p>
          <a:p>
            <a:pPr algn="just"/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Досягнення:</a:t>
            </a:r>
            <a:endParaRPr lang="uk-UA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                         </a:t>
            </a:r>
            <a:endParaRPr lang="uk-UA" dirty="0"/>
          </a:p>
        </p:txBody>
      </p:sp>
      <p:pic>
        <p:nvPicPr>
          <p:cNvPr id="4098" name="Picture 2" descr="C:\Users\dominus\Desktop\77700077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844824"/>
            <a:ext cx="2699792" cy="3672408"/>
          </a:xfrm>
          <a:prstGeom prst="rect">
            <a:avLst/>
          </a:prstGeom>
          <a:noFill/>
        </p:spPr>
      </p:pic>
      <p:sp>
        <p:nvSpPr>
          <p:cNvPr id="5" name="Прямоугольник 4"/>
          <p:cNvSpPr/>
          <p:nvPr/>
        </p:nvSpPr>
        <p:spPr>
          <a:xfrm>
            <a:off x="2771800" y="1268760"/>
            <a:ext cx="6192688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uk-UA" b="1" i="1" dirty="0" smtClean="0">
                <a:latin typeface="Georgia" pitchFamily="18" charset="0"/>
              </a:rPr>
              <a:t>2014 р.  - </a:t>
            </a:r>
            <a:r>
              <a:rPr lang="uk-UA" b="1" i="1" dirty="0">
                <a:latin typeface="Georgia" pitchFamily="18" charset="0"/>
              </a:rPr>
              <a:t>Наталя </a:t>
            </a:r>
            <a:r>
              <a:rPr lang="uk-UA" b="1" i="1" dirty="0" smtClean="0">
                <a:latin typeface="Georgia" pitchFamily="18" charset="0"/>
              </a:rPr>
              <a:t>Бажан, </a:t>
            </a:r>
            <a:r>
              <a:rPr lang="uk-UA" b="1" i="1" dirty="0">
                <a:latin typeface="Georgia" pitchFamily="18" charset="0"/>
              </a:rPr>
              <a:t>учениця 9 класу </a:t>
            </a:r>
            <a:r>
              <a:rPr lang="uk-UA" b="1" i="1" dirty="0" smtClean="0">
                <a:latin typeface="Georgia" pitchFamily="18" charset="0"/>
              </a:rPr>
              <a:t>   ЛФМЛ, - бронзова медалістка </a:t>
            </a:r>
            <a:r>
              <a:rPr lang="en-US" b="1" i="1" dirty="0" smtClean="0">
                <a:latin typeface="Georgia" pitchFamily="18" charset="0"/>
              </a:rPr>
              <a:t>XIX </a:t>
            </a:r>
            <a:r>
              <a:rPr lang="uk-UA" b="1" i="1" dirty="0" smtClean="0">
                <a:latin typeface="Georgia" pitchFamily="18" charset="0"/>
              </a:rPr>
              <a:t>Міжнародної астрономічної олімпіади.</a:t>
            </a:r>
            <a:r>
              <a:rPr lang="uk-UA" b="1" i="1" dirty="0">
                <a:latin typeface="Georgia" pitchFamily="18" charset="0"/>
              </a:rPr>
              <a:t> </a:t>
            </a:r>
          </a:p>
          <a:p>
            <a:pPr>
              <a:buFont typeface="Arial" pitchFamily="34" charset="0"/>
              <a:buChar char="•"/>
            </a:pPr>
            <a:endParaRPr lang="uk-UA" b="1" i="1" dirty="0" smtClean="0">
              <a:latin typeface="Georgia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uk-UA" b="1" i="1" dirty="0" smtClean="0">
                <a:latin typeface="Georgia" pitchFamily="18" charset="0"/>
              </a:rPr>
              <a:t>2015 р. – Наталя Бажан, учениця 10 класу ЛФМЛ, – почесна грамота </a:t>
            </a:r>
            <a:r>
              <a:rPr lang="en-US" b="1" i="1" dirty="0" smtClean="0">
                <a:latin typeface="Georgia" pitchFamily="18" charset="0"/>
              </a:rPr>
              <a:t>IX  </a:t>
            </a:r>
            <a:r>
              <a:rPr lang="uk-UA" b="1" i="1" dirty="0" smtClean="0">
                <a:latin typeface="Georgia" pitchFamily="18" charset="0"/>
              </a:rPr>
              <a:t>Міжнародної студентської олімпіади з астрономії та астрофізики.</a:t>
            </a:r>
          </a:p>
          <a:p>
            <a:pPr>
              <a:buFont typeface="Arial" pitchFamily="34" charset="0"/>
              <a:buChar char="•"/>
            </a:pPr>
            <a:endParaRPr lang="uk-UA" b="1" i="1" dirty="0" smtClean="0">
              <a:latin typeface="Georgia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uk-UA" b="1" i="1" dirty="0" smtClean="0">
                <a:latin typeface="Georgia" pitchFamily="18" charset="0"/>
              </a:rPr>
              <a:t>Грудень 2016 р. – Наталя Бажан, учениця 11 класу ЛФМЛ, представлятиме Україну на </a:t>
            </a:r>
            <a:r>
              <a:rPr lang="en-US" b="1" i="1" dirty="0" smtClean="0">
                <a:latin typeface="Georgia" pitchFamily="18" charset="0"/>
              </a:rPr>
              <a:t>X  </a:t>
            </a:r>
            <a:r>
              <a:rPr lang="uk-UA" b="1" i="1" dirty="0" smtClean="0">
                <a:latin typeface="Georgia" pitchFamily="18" charset="0"/>
              </a:rPr>
              <a:t>Міжнародній студентській олімпіаді з астрономії та астрофізики.</a:t>
            </a:r>
          </a:p>
          <a:p>
            <a:pPr>
              <a:buFont typeface="Arial" pitchFamily="34" charset="0"/>
              <a:buChar char="•"/>
            </a:pPr>
            <a:endParaRPr lang="uk-UA" b="1" i="1" dirty="0">
              <a:latin typeface="Georgia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uk-UA" b="1" i="1" dirty="0" smtClean="0">
                <a:latin typeface="Georgia" pitchFamily="18" charset="0"/>
              </a:rPr>
              <a:t> Вересень 2016 р. – команда України (2 </a:t>
            </a:r>
            <a:r>
              <a:rPr lang="uk-UA" b="1" i="1" dirty="0" err="1" smtClean="0">
                <a:latin typeface="Georgia" pitchFamily="18" charset="0"/>
              </a:rPr>
              <a:t>уч</a:t>
            </a:r>
            <a:r>
              <a:rPr lang="uk-UA" b="1" i="1" dirty="0" smtClean="0">
                <a:latin typeface="Georgia" pitchFamily="18" charset="0"/>
              </a:rPr>
              <a:t>.) отримала диплом за третє місце  у Міжнародному астрономічному турнірі. У складі команди була і Бажан Н.</a:t>
            </a:r>
          </a:p>
          <a:p>
            <a:endParaRPr lang="uk-UA" b="1" dirty="0" smtClean="0"/>
          </a:p>
          <a:p>
            <a:r>
              <a:rPr lang="uk-UA" b="1" dirty="0" smtClean="0"/>
              <a:t> </a:t>
            </a:r>
          </a:p>
        </p:txBody>
      </p:sp>
    </p:spTree>
  </p:cSld>
  <p:clrMapOvr>
    <a:masterClrMapping/>
  </p:clrMapOvr>
  <p:transition advTm="23166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6" name="Содержимое 5"/>
          <p:cNvSpPr>
            <a:spLocks noGrp="1"/>
          </p:cNvSpPr>
          <p:nvPr>
            <p:ph idx="1"/>
          </p:nvPr>
        </p:nvSpPr>
        <p:spPr>
          <a:xfrm>
            <a:off x="1979712" y="1600200"/>
            <a:ext cx="7164288" cy="4133056"/>
          </a:xfrm>
        </p:spPr>
        <p:txBody>
          <a:bodyPr>
            <a:normAutofit fontScale="92500" lnSpcReduction="20000"/>
          </a:bodyPr>
          <a:lstStyle/>
          <a:p>
            <a:endParaRPr lang="uk-UA" b="1" i="1" dirty="0" smtClean="0">
              <a:latin typeface="Georgia" pitchFamily="18" charset="0"/>
            </a:endParaRPr>
          </a:p>
          <a:p>
            <a:r>
              <a:rPr lang="uk-UA" b="1" i="1" dirty="0" smtClean="0">
                <a:latin typeface="Georgia" pitchFamily="18" charset="0"/>
              </a:rPr>
              <a:t>Жовтень </a:t>
            </a:r>
            <a:r>
              <a:rPr lang="uk-UA" b="1" i="1" dirty="0" smtClean="0">
                <a:latin typeface="Georgia" pitchFamily="18" charset="0"/>
              </a:rPr>
              <a:t>201</a:t>
            </a:r>
            <a:r>
              <a:rPr lang="en-US" b="1" i="1" dirty="0" smtClean="0">
                <a:latin typeface="Georgia" pitchFamily="18" charset="0"/>
              </a:rPr>
              <a:t>6 </a:t>
            </a:r>
            <a:r>
              <a:rPr lang="uk-UA" b="1" i="1" dirty="0" smtClean="0">
                <a:latin typeface="Georgia" pitchFamily="18" charset="0"/>
              </a:rPr>
              <a:t>р.  - </a:t>
            </a:r>
            <a:r>
              <a:rPr lang="uk-UA" b="1" i="1" dirty="0" err="1" smtClean="0">
                <a:latin typeface="Georgia" pitchFamily="18" charset="0"/>
              </a:rPr>
              <a:t>Коцан</a:t>
            </a:r>
            <a:r>
              <a:rPr lang="uk-UA" b="1" i="1" dirty="0" smtClean="0">
                <a:latin typeface="Georgia" pitchFamily="18" charset="0"/>
              </a:rPr>
              <a:t> Олена, учениця 10 класу ЛФМЛ, - бронзова медалістка </a:t>
            </a:r>
            <a:r>
              <a:rPr lang="en-US" b="1" i="1" dirty="0" smtClean="0">
                <a:latin typeface="Georgia" pitchFamily="18" charset="0"/>
              </a:rPr>
              <a:t>XXI </a:t>
            </a:r>
            <a:r>
              <a:rPr lang="uk-UA" b="1" i="1" dirty="0" smtClean="0">
                <a:latin typeface="Georgia" pitchFamily="18" charset="0"/>
              </a:rPr>
              <a:t>Міжнародної астрономічної олімпіади. </a:t>
            </a:r>
          </a:p>
          <a:p>
            <a:pPr>
              <a:buNone/>
            </a:pPr>
            <a:endParaRPr lang="uk-UA" b="1" i="1" dirty="0" smtClean="0">
              <a:latin typeface="Georgia" pitchFamily="18" charset="0"/>
            </a:endParaRPr>
          </a:p>
          <a:p>
            <a:r>
              <a:rPr lang="uk-UA" dirty="0" smtClean="0"/>
              <a:t> </a:t>
            </a:r>
            <a:r>
              <a:rPr lang="uk-UA" b="1" i="1" dirty="0" smtClean="0">
                <a:latin typeface="Georgia" pitchFamily="18" charset="0"/>
              </a:rPr>
              <a:t>Жовтень 201</a:t>
            </a:r>
            <a:r>
              <a:rPr lang="en-US" b="1" i="1" dirty="0" smtClean="0">
                <a:latin typeface="Georgia" pitchFamily="18" charset="0"/>
              </a:rPr>
              <a:t>6 </a:t>
            </a:r>
            <a:r>
              <a:rPr lang="uk-UA" b="1" i="1" dirty="0" smtClean="0">
                <a:latin typeface="Georgia" pitchFamily="18" charset="0"/>
              </a:rPr>
              <a:t>р.  - Сагайдак Данило, учень 10 класу ЛФМЛ, - учасник </a:t>
            </a:r>
            <a:r>
              <a:rPr lang="en-US" b="1" i="1" dirty="0" smtClean="0">
                <a:latin typeface="Georgia" pitchFamily="18" charset="0"/>
              </a:rPr>
              <a:t>XXI </a:t>
            </a:r>
            <a:r>
              <a:rPr lang="uk-UA" b="1" i="1" dirty="0" smtClean="0">
                <a:latin typeface="Georgia" pitchFamily="18" charset="0"/>
              </a:rPr>
              <a:t>Міжнародної астрономічної олімпіади.</a:t>
            </a:r>
            <a:r>
              <a:rPr lang="uk-UA" dirty="0" smtClean="0"/>
              <a:t>                    </a:t>
            </a:r>
            <a:endParaRPr lang="uk-UA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1556792"/>
            <a:ext cx="1862526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39752" y="188640"/>
            <a:ext cx="6336704" cy="16398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5600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Апекс">
  <a:themeElements>
    <a:clrScheme name="Апекс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Апекс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Апекс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245</TotalTime>
  <Words>561</Words>
  <Application>Microsoft Office PowerPoint</Application>
  <PresentationFormat>Экран (4:3)</PresentationFormat>
  <Paragraphs>77</Paragraphs>
  <Slides>14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Апекс</vt:lpstr>
      <vt:lpstr>Презентація досвіду  вчителя  астрономії ТА фізики Теличина  Ігоря Михайловича</vt:lpstr>
      <vt:lpstr>Слайд 2</vt:lpstr>
      <vt:lpstr>Творче кредо: «Щоденна наполеглива праця - шлях до успіху».</vt:lpstr>
      <vt:lpstr>Слайд 4</vt:lpstr>
      <vt:lpstr>  Знання, які не використовуються на практиці, марні. Цінність знань полягає в їх практичному застосуванні.  Саме навчальний інтернет-блог дозволяє більш повно застосовувати свої знання та вміння на практиці та наблизитись у розв’язанні цілком конкретної задачі –  підвищення ефективності навчання своїх учнів.  </vt:lpstr>
      <vt:lpstr>Інтернет – блоги, які активно використовую у навчальному процесі</vt:lpstr>
      <vt:lpstr>Навчальний блог дозволяє:</vt:lpstr>
      <vt:lpstr>Досягнення:</vt:lpstr>
      <vt:lpstr>Слайд 9</vt:lpstr>
      <vt:lpstr>Призери III та IV етапів Всеукраїнських учнівських олімпіад з астрономії та фізики</vt:lpstr>
      <vt:lpstr>Переможці Всеукраїнської студентської олімпіади з астрономії та астрофізики</vt:lpstr>
      <vt:lpstr>Позаурочна діяльність:</vt:lpstr>
      <vt:lpstr>Працюючи над собою, підвищую свій науковий рівень.</vt:lpstr>
      <vt:lpstr>ВІДЗНАКИ</vt:lpstr>
    </vt:vector>
  </TitlesOfParts>
  <Company>Ya Blondinko Edition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досвіду  вчителя фізики та астрономії  Теличина Ігоря Михайловича</dc:title>
  <dc:creator>dominus</dc:creator>
  <cp:lastModifiedBy>dominus</cp:lastModifiedBy>
  <cp:revision>42</cp:revision>
  <dcterms:created xsi:type="dcterms:W3CDTF">2016-10-08T13:23:39Z</dcterms:created>
  <dcterms:modified xsi:type="dcterms:W3CDTF">2016-10-12T16:38:01Z</dcterms:modified>
</cp:coreProperties>
</file>

<file path=docProps/thumbnail.jpeg>
</file>